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23.xml" ContentType="application/vnd.openxmlformats-officedocument.presentationml.slide+xml"/>
  <Override PartName="/ppt/slides/slide14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24.xml" ContentType="application/vnd.openxmlformats-officedocument.presentationml.slide+xml"/>
  <Override PartName="/ppt/slides/slide22.xml" ContentType="application/vnd.openxmlformats-officedocument.presentationml.slide+xml"/>
  <Override PartName="/ppt/slides/slide26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5.xml" ContentType="application/vnd.openxmlformats-officedocument.presentationml.slide+xml"/>
  <Override PartName="/ppt/slides/slide27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8" r:id="rId2"/>
    <p:sldId id="260" r:id="rId3"/>
    <p:sldId id="310" r:id="rId4"/>
    <p:sldId id="311" r:id="rId5"/>
    <p:sldId id="312" r:id="rId6"/>
    <p:sldId id="313" r:id="rId7"/>
    <p:sldId id="314" r:id="rId8"/>
    <p:sldId id="333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30" r:id="rId23"/>
    <p:sldId id="328" r:id="rId24"/>
    <p:sldId id="331" r:id="rId25"/>
    <p:sldId id="332" r:id="rId26"/>
    <p:sldId id="263" r:id="rId27"/>
    <p:sldId id="29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7C0E"/>
    <a:srgbClr val="266448"/>
    <a:srgbClr val="098150"/>
    <a:srgbClr val="258802"/>
    <a:srgbClr val="0DC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05" autoAdjust="0"/>
    <p:restoredTop sz="86477" autoAdjust="0"/>
  </p:normalViewPr>
  <p:slideViewPr>
    <p:cSldViewPr>
      <p:cViewPr varScale="1">
        <p:scale>
          <a:sx n="68" d="100"/>
          <a:sy n="68" d="100"/>
        </p:scale>
        <p:origin x="18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41269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CF851-B11D-49F2-A78C-BB320A229AB3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0BFF0-935B-458D-BA7C-0177669AD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25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69296-B181-4DBF-BEE7-167EBC30F281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CF6C1-7467-444B-AA4C-033D8C66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85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35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20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532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056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639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53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984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645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111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8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67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471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074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83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638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20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918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97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789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12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97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55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56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071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23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62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71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1804-E768-4A4C-9DCE-DB00C4BFFF72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28F1-925F-43B0-8E9E-BCBB503021EC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2408-DC71-4F60-8F84-D832AE25077B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2311-12E4-4567-928D-E23ED76CDD28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5696-FFD4-4188-8C22-F05F9DB58739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E8DD5-10C0-498D-8B94-87802E17BE99}" type="datetime1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69BD-21AA-489F-BF53-80AAFF44B319}" type="datetime1">
              <a:rPr lang="en-US" smtClean="0"/>
              <a:t>3/2/2018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2A36-6732-4B2D-BA98-4A3F212819B2}" type="datetime1">
              <a:rPr lang="en-US" smtClean="0"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B7B1-2AA8-45C8-A698-17FF74CE6382}" type="datetime1">
              <a:rPr lang="en-US" smtClean="0"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74AC-DB2F-48FF-8D2D-2D986961164C}" type="datetime1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6374-C8C1-474A-87E3-884C0BA57ACD}" type="datetime1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5C2D6-B30E-4290-88C2-58E5C60CEBAB}" type="datetime1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://foodqa.just.edu.jo/Pages/newsletter.asp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foodqa.just.edu.jo/Pages/default.aspx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382000" cy="14478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AU" sz="3600" b="1" dirty="0">
                <a:ln/>
                <a:solidFill>
                  <a:srgbClr val="098150"/>
                </a:solidFill>
                <a:latin typeface="+mj-lt"/>
              </a:rPr>
              <a:t>Fostering Academia-Industry Collaboration in Food Safety and Quality (FOODQA)</a:t>
            </a:r>
            <a:endParaRPr lang="en-US" sz="3600" b="1" dirty="0">
              <a:ln/>
              <a:solidFill>
                <a:srgbClr val="098150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492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95300" y="3460780"/>
            <a:ext cx="8191500" cy="2544813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b="1" dirty="0" err="1">
                <a:ln w="11430"/>
                <a:solidFill>
                  <a:srgbClr val="266448"/>
                </a:solidFill>
                <a:latin typeface="+mj-lt"/>
              </a:rPr>
              <a:t>Prof.</a:t>
            </a:r>
            <a:r>
              <a:rPr lang="en-AU" sz="2800" b="1" dirty="0">
                <a:ln w="11430"/>
                <a:solidFill>
                  <a:srgbClr val="266448"/>
                </a:solidFill>
                <a:latin typeface="+mj-lt"/>
              </a:rPr>
              <a:t> </a:t>
            </a:r>
            <a:r>
              <a:rPr lang="en-AU" sz="2800" b="1" dirty="0" err="1">
                <a:ln w="11430"/>
                <a:solidFill>
                  <a:srgbClr val="266448"/>
                </a:solidFill>
                <a:latin typeface="+mj-lt"/>
              </a:rPr>
              <a:t>Fahmi</a:t>
            </a:r>
            <a:r>
              <a:rPr lang="en-AU" sz="2800" b="1" dirty="0">
                <a:ln w="11430"/>
                <a:solidFill>
                  <a:srgbClr val="266448"/>
                </a:solidFill>
                <a:latin typeface="+mj-lt"/>
              </a:rPr>
              <a:t> Abu Al-Rub, Project Coordinator, JUST</a:t>
            </a:r>
          </a:p>
          <a:p>
            <a:r>
              <a:rPr lang="en-AU" sz="2800" b="1" dirty="0">
                <a:ln w="11430"/>
                <a:solidFill>
                  <a:srgbClr val="266448"/>
                </a:solidFill>
                <a:latin typeface="+mj-lt"/>
              </a:rPr>
              <a:t>Third Management Meeting</a:t>
            </a:r>
          </a:p>
          <a:p>
            <a:r>
              <a:rPr lang="en-AU" sz="2800" b="1" dirty="0">
                <a:ln w="11430"/>
                <a:solidFill>
                  <a:srgbClr val="266448"/>
                </a:solidFill>
                <a:latin typeface="+mj-lt"/>
              </a:rPr>
              <a:t>January 21-24, 2018</a:t>
            </a:r>
          </a:p>
          <a:p>
            <a:r>
              <a:rPr lang="en-AU" sz="2800" b="1" dirty="0">
                <a:ln w="11430"/>
                <a:solidFill>
                  <a:srgbClr val="266448"/>
                </a:solidFill>
                <a:latin typeface="+mj-lt"/>
              </a:rPr>
              <a:t>Porto-Portugal</a:t>
            </a:r>
          </a:p>
          <a:p>
            <a:endParaRPr lang="en-AU" b="1" dirty="0">
              <a:ln w="11430"/>
              <a:solidFill>
                <a:srgbClr val="266448"/>
              </a:solidFill>
              <a:latin typeface="+mj-lt"/>
            </a:endParaRPr>
          </a:p>
          <a:p>
            <a:r>
              <a:rPr lang="en-AU" b="1" dirty="0">
                <a:ln w="11430"/>
                <a:solidFill>
                  <a:srgbClr val="266448"/>
                </a:solidFill>
                <a:latin typeface="+mj-lt"/>
              </a:rPr>
              <a:t> </a:t>
            </a:r>
            <a:endParaRPr lang="en-US" b="1" dirty="0">
              <a:ln w="11430"/>
              <a:solidFill>
                <a:srgbClr val="266448"/>
              </a:solidFill>
              <a:latin typeface="+mj-lt"/>
            </a:endParaRPr>
          </a:p>
        </p:txBody>
      </p:sp>
      <p:pic>
        <p:nvPicPr>
          <p:cNvPr id="8" name="Picture 7" descr="https://scontent-cdg2-1.xx.fbcdn.net/v/t34.0-12/16901608_1207855325994553_891575827_n.jpg?oh=09c8eabc5a9d0158fb4847124ca8d79f&amp;oe=5916AF79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801073"/>
            <a:ext cx="1031240" cy="935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C:\Users\M.Alrasheed\Documents\FOOD\Logos\eu_flag_co_funded_vect_pos_[cmyk]_right.eps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1" y="5679502"/>
            <a:ext cx="3432610" cy="11784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854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WP2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courses (Lead: UNITE)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673225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2.2 Developments of the 6 training 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7C0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Status: Completed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Educational materials have been prepared and approved</a:t>
                      </a: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605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WP2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courses (Lead: UNITE)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003777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2.3 Validation of the educational dossiers and contents for the 8 in-room training courses-pilot training 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7C0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Status: Completed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All the educational materials have been validated and approved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504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WP2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courses (Lead: UNITE)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502825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2.4-2.7 Detailed definition of the model of e-learning 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No significant progress</a:t>
                      </a:r>
                      <a:r>
                        <a:rPr lang="en-US" baseline="0" dirty="0"/>
                        <a:t> has been noticed 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u="sng" baseline="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sng" baseline="0" dirty="0">
                          <a:solidFill>
                            <a:srgbClr val="7030A0"/>
                          </a:solidFill>
                        </a:rPr>
                        <a:t>RISK: </a:t>
                      </a:r>
                      <a:r>
                        <a:rPr lang="en-US" baseline="0" dirty="0"/>
                        <a:t>No material has been prepared!!</a:t>
                      </a:r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baseline="0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courses should be prepared and verified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Agree on the e-courses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822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WP2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courses (Lead: UNITE)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594900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2.8 Installations of the e-library and e-learning facilities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7C0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Status: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 1.   Food Safety Centers have been established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/>
                        <a:t> 2.   The centers have been equipped with PCs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courses should be prepared and verified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Installations of the e-library and e-learning facilities</a:t>
                      </a: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657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WP3</a:t>
            </a:r>
            <a:r>
              <a:rPr lang="en-US" sz="2400" b="1" kern="0" dirty="0">
                <a:solidFill>
                  <a:prstClr val="black"/>
                </a:solidFill>
              </a:rPr>
              <a:t>: Training of academia and industry (MONOJO, JUST)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01-03-2017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822076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3.1 Preparation and organization of the seminars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7C0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Status: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1.   Three seminars materials have been prepared; one by JFDA, and two by MONOJO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2.   The seminars have been organized in the second AIC meeting which was held in Nov., 2017.</a:t>
                      </a:r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549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WP3</a:t>
            </a:r>
            <a:r>
              <a:rPr lang="en-US" sz="2400" b="1" kern="0" dirty="0">
                <a:solidFill>
                  <a:prstClr val="black"/>
                </a:solidFill>
              </a:rPr>
              <a:t>: Training of academia and industry (MONOJO, JUST)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01-03-2017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437108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3.2 Realisation of the seminars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7C0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Status: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1.   Three seminars materials have been prepared; one by JFDA, and two by MONOJO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2.   The seminars have been organized in the second AIC meeting which was held in Nov., 2017.</a:t>
                      </a:r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materials should be prepared and verified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844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WP3</a:t>
            </a:r>
            <a:r>
              <a:rPr lang="en-US" sz="2400" b="1" kern="0" dirty="0">
                <a:solidFill>
                  <a:prstClr val="black"/>
                </a:solidFill>
              </a:rPr>
              <a:t>: Training of academia and industry (MONOJO, JUST)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01-03-2017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297887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3.3 Preparation and organization of the training 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No significant progress</a:t>
                      </a:r>
                      <a:r>
                        <a:rPr lang="en-US" baseline="0" dirty="0"/>
                        <a:t> has been noticed 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u="sng" baseline="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sng" baseline="0" dirty="0">
                          <a:solidFill>
                            <a:srgbClr val="7030A0"/>
                          </a:solidFill>
                        </a:rPr>
                        <a:t>RISK: </a:t>
                      </a:r>
                      <a:r>
                        <a:rPr lang="en-US" baseline="0" dirty="0"/>
                        <a:t>No material has been prepared!!</a:t>
                      </a:r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materials should be prepared and verified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087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WP3</a:t>
            </a:r>
            <a:r>
              <a:rPr lang="en-US" sz="2400" b="1" kern="0" dirty="0">
                <a:solidFill>
                  <a:prstClr val="black"/>
                </a:solidFill>
              </a:rPr>
              <a:t>: Training of academia and industry (MONOJO, JUST)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01-03-2017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663673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3.4 Realisation of the training 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No significant progress</a:t>
                      </a:r>
                      <a:r>
                        <a:rPr lang="en-US" baseline="0" dirty="0"/>
                        <a:t> has been noticed 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u="sng" baseline="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sng" baseline="0" dirty="0">
                          <a:solidFill>
                            <a:srgbClr val="7030A0"/>
                          </a:solidFill>
                        </a:rPr>
                        <a:t>RISK: </a:t>
                      </a:r>
                      <a:r>
                        <a:rPr lang="en-US" baseline="0" dirty="0"/>
                        <a:t>No material has been prepared!!</a:t>
                      </a:r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materials should be prepared and verified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8159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1217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WP4</a:t>
            </a:r>
            <a:r>
              <a:rPr lang="en-US" sz="2400" b="1" kern="0" dirty="0">
                <a:solidFill>
                  <a:prstClr val="black"/>
                </a:solidFill>
              </a:rPr>
              <a:t>: Pilot of implementation of food safety and quality management systems (JFDA, JUST)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01-03-2017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183236"/>
              </p:ext>
            </p:extLst>
          </p:nvPr>
        </p:nvGraphicFramePr>
        <p:xfrm>
          <a:off x="301950" y="2382052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4.1 Preparation of food safety and quality management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No significant progress</a:t>
                      </a:r>
                      <a:r>
                        <a:rPr lang="en-US" baseline="0" dirty="0"/>
                        <a:t> has been noticed 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u="sng" baseline="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sng" baseline="0" dirty="0">
                          <a:solidFill>
                            <a:srgbClr val="7030A0"/>
                          </a:solidFill>
                        </a:rPr>
                        <a:t>RISK: </a:t>
                      </a:r>
                      <a:r>
                        <a:rPr lang="en-US" baseline="0" dirty="0"/>
                        <a:t>No material has been prepared!!</a:t>
                      </a:r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materials should be prepared and verified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659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1217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WP4</a:t>
            </a:r>
            <a:r>
              <a:rPr lang="en-US" sz="2400" b="1" kern="0" dirty="0">
                <a:solidFill>
                  <a:prstClr val="black"/>
                </a:solidFill>
              </a:rPr>
              <a:t>: Pilot of implementation of food safety and quality management systems (JFDA, JUST)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01-03-2017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755680"/>
              </p:ext>
            </p:extLst>
          </p:nvPr>
        </p:nvGraphicFramePr>
        <p:xfrm>
          <a:off x="382192" y="2286000"/>
          <a:ext cx="8533206" cy="4869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4.2 Implementation of food safety and quality management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No significant progress</a:t>
                      </a:r>
                      <a:r>
                        <a:rPr lang="en-US" baseline="0" dirty="0"/>
                        <a:t> has been noticed 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u="sng" baseline="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sng" baseline="0" dirty="0">
                          <a:solidFill>
                            <a:srgbClr val="7030A0"/>
                          </a:solidFill>
                        </a:rPr>
                        <a:t>RISK: </a:t>
                      </a:r>
                      <a:r>
                        <a:rPr lang="en-US" baseline="0" dirty="0"/>
                        <a:t>No material has been prepared!!</a:t>
                      </a:r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materials should be prepared and verified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257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WP1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MATERIAL (Lead: P&amp;B)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31.4.2018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738446"/>
              </p:ext>
            </p:extLst>
          </p:nvPr>
        </p:nvGraphicFramePr>
        <p:xfrm>
          <a:off x="382192" y="1953291"/>
          <a:ext cx="8533206" cy="4980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772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1.1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Definition and validation of the books in e-form.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337C0E"/>
                          </a:solidFill>
                        </a:rPr>
                        <a:t>Status: COMPLETED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Eight</a:t>
                      </a:r>
                      <a:r>
                        <a:rPr lang="en-US" baseline="0" dirty="0"/>
                        <a:t> e-books</a:t>
                      </a:r>
                      <a:r>
                        <a:rPr lang="en-US" dirty="0"/>
                        <a:t> have</a:t>
                      </a:r>
                      <a:r>
                        <a:rPr lang="en-US" baseline="0" dirty="0"/>
                        <a:t> been</a:t>
                      </a:r>
                      <a:r>
                        <a:rPr lang="en-US" dirty="0"/>
                        <a:t> identified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An</a:t>
                      </a:r>
                      <a:r>
                        <a:rPr lang="en-US" baseline="0" dirty="0"/>
                        <a:t> e-book leader has been assigned for each e-book</a:t>
                      </a:r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The materials have been distributed among the partners according to their competencies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All of the e-books’ materials have been prepared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books have been validated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books have been 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3361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1217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WP4</a:t>
            </a:r>
            <a:r>
              <a:rPr lang="en-US" sz="2400" b="1" kern="0" dirty="0">
                <a:solidFill>
                  <a:prstClr val="black"/>
                </a:solidFill>
              </a:rPr>
              <a:t>: Pilot of implementation of food safety and quality management systems (JFDA, JUST)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01-03-2017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92865"/>
              </p:ext>
            </p:extLst>
          </p:nvPr>
        </p:nvGraphicFramePr>
        <p:xfrm>
          <a:off x="294336" y="2336979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4.3 Conducting independent audits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No significant progress</a:t>
                      </a:r>
                      <a:r>
                        <a:rPr lang="en-US" baseline="0" dirty="0"/>
                        <a:t> has been noticed 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u="sng" baseline="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sng" baseline="0" dirty="0">
                          <a:solidFill>
                            <a:srgbClr val="7030A0"/>
                          </a:solidFill>
                        </a:rPr>
                        <a:t>RISK: </a:t>
                      </a:r>
                      <a:r>
                        <a:rPr lang="en-US" baseline="0" dirty="0"/>
                        <a:t>No material has been prepared!!</a:t>
                      </a:r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4811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1217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WP5: </a:t>
            </a:r>
            <a:r>
              <a:rPr lang="en-US" sz="2400" b="1" kern="0" dirty="0">
                <a:solidFill>
                  <a:prstClr val="black"/>
                </a:solidFill>
              </a:rPr>
              <a:t>DISSEMINATION &amp; EXPLOITATION (HTWK, Co-Lead: JUST, MONOJO, UJ)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666568"/>
              </p:ext>
            </p:extLst>
          </p:nvPr>
        </p:nvGraphicFramePr>
        <p:xfrm>
          <a:off x="382192" y="2286000"/>
          <a:ext cx="8533206" cy="4869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Dissemination and Sustainability Plans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7C0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Status: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1. </a:t>
                      </a:r>
                      <a:r>
                        <a:rPr lang="en-US" dirty="0"/>
                        <a:t>HTWK prepared</a:t>
                      </a:r>
                      <a:r>
                        <a:rPr lang="en-US" baseline="0" dirty="0"/>
                        <a:t> the project dissemination plan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2. </a:t>
                      </a:r>
                      <a:r>
                        <a:rPr lang="en-US" baseline="0" dirty="0"/>
                        <a:t>UJ has prepared a draft of the sustainability plan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</a:t>
                      </a:r>
                      <a:r>
                        <a:rPr lang="en-US" dirty="0"/>
                        <a:t>:</a:t>
                      </a:r>
                      <a:r>
                        <a:rPr lang="en-US" baseline="0" dirty="0"/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1. UJ to finalize the sustainability plan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7206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309" y="-281132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9961" y="1007841"/>
            <a:ext cx="8693689" cy="1217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400" b="1" kern="0" dirty="0">
                <a:solidFill>
                  <a:prstClr val="black"/>
                </a:solidFill>
              </a:rPr>
              <a:t>WP5: DISSEMINATION &amp; EXPLOITATION (HTWK, Co-Lead: JUST, MONOJO, UJ) 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422571"/>
              </p:ext>
            </p:extLst>
          </p:nvPr>
        </p:nvGraphicFramePr>
        <p:xfrm>
          <a:off x="397201" y="2225610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5.1-5.4 </a:t>
                      </a:r>
                      <a:r>
                        <a:rPr lang="en-US" dirty="0" err="1"/>
                        <a:t>FoodQA</a:t>
                      </a:r>
                      <a:r>
                        <a:rPr lang="en-US" dirty="0"/>
                        <a:t> website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5.5 Project news letter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aseline="0" dirty="0">
                          <a:hlinkClick r:id="rId6"/>
                        </a:rPr>
                        <a:t>http://foodqa.just.edu.jo/Pages/default.aspx</a:t>
                      </a:r>
                      <a:endParaRPr lang="en-US" baseline="0" dirty="0"/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>
                          <a:hlinkClick r:id="rId7"/>
                        </a:rPr>
                        <a:t>http://foodqa.just.edu.jo/Pages/newsletter.aspx</a:t>
                      </a:r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Second issue have been produced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Third issue to be produced in April 2018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225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7474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37" y="931179"/>
            <a:ext cx="8693689" cy="1217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400" b="1" kern="0" dirty="0">
                <a:solidFill>
                  <a:prstClr val="black"/>
                </a:solidFill>
              </a:rPr>
              <a:t>WP5: DISSEMINATION &amp; EXPLOITATION (HTWK, Co-Lead: JUST, MONOJO, UJ)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179652"/>
              </p:ext>
            </p:extLst>
          </p:nvPr>
        </p:nvGraphicFramePr>
        <p:xfrm>
          <a:off x="212657" y="2092652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5.6-5.8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definition of the academia-industry council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The companies to be invited to join the Academia Industry Council (AIC) have been identified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Invitations have been prepared and sent to AIC have been prepared and sent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The first meeting was organized in May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baseline="0" dirty="0"/>
                        <a:t>The second meeting was organized in November 2017</a:t>
                      </a:r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endParaRPr lang="en-US" baseline="0" dirty="0"/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The third meeting will be organized in April-May 2018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911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400" b="1" kern="0" dirty="0">
                <a:solidFill>
                  <a:prstClr val="black"/>
                </a:solidFill>
              </a:rPr>
              <a:t>WP6: Quality (CRE.THI.DEV, MU)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832365"/>
              </p:ext>
            </p:extLst>
          </p:nvPr>
        </p:nvGraphicFramePr>
        <p:xfrm>
          <a:off x="366028" y="2209800"/>
          <a:ext cx="8396972" cy="5043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8099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098873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5629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266446">
                <a:tc>
                  <a:txBody>
                    <a:bodyPr/>
                    <a:lstStyle/>
                    <a:p>
                      <a:r>
                        <a:rPr lang="en-US" dirty="0"/>
                        <a:t>6.1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Establish the Quality committee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6.2 Develop a monitoring, evaluation, and quality plan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6.3 Write progress reports that elaborate the progress of the project and address it to the project coordinator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The Quality Committee was established during the kick-off meeting</a:t>
                      </a: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1. CRE.THI.DEV has developed the quality and monitoring plan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2. The plan was approved by all partners</a:t>
                      </a: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First progress reports on the started WPs have been prepared by each WP leader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These</a:t>
                      </a:r>
                      <a:r>
                        <a:rPr lang="en-US" baseline="0" dirty="0"/>
                        <a:t> reports were sent to the external monitor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The Second progress reports have been prepared and sent to the external monitor</a:t>
                      </a:r>
                    </a:p>
                    <a:p>
                      <a:pPr marL="0" indent="0">
                        <a:buNone/>
                      </a:pPr>
                      <a:r>
                        <a:rPr lang="en-US" b="1" u="sng" baseline="0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/>
                        <a:t>1.   Third progress reports to be prepared and sent before April 2018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3258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400" b="1" kern="0" dirty="0">
                <a:solidFill>
                  <a:prstClr val="black"/>
                </a:solidFill>
              </a:rPr>
              <a:t>WP6: Quality (CRE.THI.DEV, MU)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901532"/>
              </p:ext>
            </p:extLst>
          </p:nvPr>
        </p:nvGraphicFramePr>
        <p:xfrm>
          <a:off x="366028" y="2360770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6.4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Hire External Monitor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The selection of the external monitor was approved by the Quality WP leader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045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984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522354" y="32004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  <a:latin typeface="Century Gothic" panose="020B0502020202020204" pitchFamily="34" charset="0"/>
              </a:rPr>
              <a:t>Discussion (Questions and Concerns)</a:t>
            </a:r>
          </a:p>
        </p:txBody>
      </p:sp>
    </p:spTree>
    <p:extLst>
      <p:ext uri="{BB962C8B-B14F-4D97-AF65-F5344CB8AC3E}">
        <p14:creationId xmlns:p14="http://schemas.microsoft.com/office/powerpoint/2010/main" val="14597599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325" y="322748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339275" y="29718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  <a:latin typeface="Century Gothic" panose="020B0502020202020204" pitchFamily="34" charset="0"/>
              </a:rPr>
              <a:t>Thanks</a:t>
            </a:r>
          </a:p>
        </p:txBody>
      </p:sp>
    </p:spTree>
    <p:extLst>
      <p:ext uri="{BB962C8B-B14F-4D97-AF65-F5344CB8AC3E}">
        <p14:creationId xmlns:p14="http://schemas.microsoft.com/office/powerpoint/2010/main" val="1066652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WP1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MATERIAL (Lead: P&amp;B)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31.4.2018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850039"/>
              </p:ext>
            </p:extLst>
          </p:nvPr>
        </p:nvGraphicFramePr>
        <p:xfrm>
          <a:off x="382192" y="1953291"/>
          <a:ext cx="8533206" cy="4980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772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1.2 Definition and validation of structure of the videos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337C0E"/>
                          </a:solidFill>
                        </a:rPr>
                        <a:t>Status: </a:t>
                      </a: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Pending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Five videos  have</a:t>
                      </a:r>
                      <a:r>
                        <a:rPr lang="en-US" baseline="0" dirty="0"/>
                        <a:t> been</a:t>
                      </a:r>
                      <a:r>
                        <a:rPr lang="en-US" dirty="0"/>
                        <a:t> identified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A “video” </a:t>
                      </a:r>
                      <a:r>
                        <a:rPr lang="en-US" baseline="0" dirty="0"/>
                        <a:t>leader has been assigned for each video</a:t>
                      </a:r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The videos have been distributed among the partners according to their competencies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videos’ materials have been finalized, validated, and approved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Production of the videos: where? Some of the videos have been produced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Videos will be distributed for the Academia-Industry Council members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469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WP1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MATERIAL (Lead: P&amp;B)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31.4.2018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093901"/>
              </p:ext>
            </p:extLst>
          </p:nvPr>
        </p:nvGraphicFramePr>
        <p:xfrm>
          <a:off x="382192" y="1953291"/>
          <a:ext cx="8533206" cy="4980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772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1.3 Definition and validation of posters.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337C0E"/>
                          </a:solidFill>
                        </a:rPr>
                        <a:t>Status: </a:t>
                      </a: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Pending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Eight posters  have</a:t>
                      </a:r>
                      <a:r>
                        <a:rPr lang="en-US" baseline="0" dirty="0"/>
                        <a:t> been</a:t>
                      </a:r>
                      <a:r>
                        <a:rPr lang="en-US" dirty="0"/>
                        <a:t> identified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A “poster” </a:t>
                      </a:r>
                      <a:r>
                        <a:rPr lang="en-US" baseline="0" dirty="0"/>
                        <a:t>leader has been assigned for each poster</a:t>
                      </a:r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The posters have been distributed among the partners according to their competencies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baseline="0" dirty="0"/>
                        <a:t>All posters’ materials have been finalized, validated, and approved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Some partners</a:t>
                      </a:r>
                      <a:r>
                        <a:rPr lang="en-US" baseline="0" dirty="0"/>
                        <a:t> have prepared the assigned posters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Production of the posters: where?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Posters will be distributed for the Academia-Industry Council members</a:t>
                      </a:r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endParaRPr lang="en-US" baseline="0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339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WP1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MATERIAL (Lead: P&amp;B)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31.4.2018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006974"/>
              </p:ext>
            </p:extLst>
          </p:nvPr>
        </p:nvGraphicFramePr>
        <p:xfrm>
          <a:off x="382192" y="1953291"/>
          <a:ext cx="8533206" cy="4980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772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1.4 Production of e-book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337C0E"/>
                          </a:solidFill>
                        </a:rPr>
                        <a:t>Status: </a:t>
                      </a: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Pending</a:t>
                      </a:r>
                      <a:r>
                        <a:rPr lang="en-US" b="1" u="sng" dirty="0">
                          <a:solidFill>
                            <a:srgbClr val="337C0E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Most of the e-books have been prepared and produced</a:t>
                      </a:r>
                    </a:p>
                    <a:p>
                      <a:pPr marL="0" indent="0">
                        <a:buNone/>
                      </a:pPr>
                      <a:r>
                        <a:rPr lang="en-US" b="1" u="sng" baseline="0" dirty="0">
                          <a:solidFill>
                            <a:srgbClr val="7030A0"/>
                          </a:solidFill>
                        </a:rPr>
                        <a:t>RISK: deadline is 31.3.2018</a:t>
                      </a:r>
                      <a:endParaRPr lang="en-US" b="1" u="sng" dirty="0">
                        <a:solidFill>
                          <a:srgbClr val="7030A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Production of all books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Translation of all books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Distribution of all books to Academia Industry Council members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105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WP1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MATERIAL (Lead: P&amp;B)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31.4.2018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221411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1.5 Production of videos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337C0E"/>
                          </a:solidFill>
                        </a:rPr>
                        <a:t>Status: </a:t>
                      </a: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Pending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Most of the</a:t>
                      </a:r>
                      <a:r>
                        <a:rPr lang="en-US" baseline="0" dirty="0"/>
                        <a:t> videos have been produced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Some of the videos have been produced</a:t>
                      </a:r>
                    </a:p>
                    <a:p>
                      <a:pPr marL="0" indent="0">
                        <a:buNone/>
                      </a:pPr>
                      <a:r>
                        <a:rPr lang="en-US" b="1" u="sng" baseline="0" dirty="0">
                          <a:solidFill>
                            <a:srgbClr val="7030A0"/>
                          </a:solidFill>
                        </a:rPr>
                        <a:t>RISK: deadline is 30.9.2017</a:t>
                      </a:r>
                      <a:endParaRPr lang="en-US" b="1" u="sng" dirty="0">
                        <a:solidFill>
                          <a:srgbClr val="7030A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Production of all videos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Distribution of all videos to Academia Industry Council members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858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WP1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MATERIAL (Lead: P&amp;B)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31.4.2018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136765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1.6 Development and production of the Posters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337C0E"/>
                          </a:solidFill>
                        </a:rPr>
                        <a:t>Status: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Most of the 8</a:t>
                      </a:r>
                      <a:r>
                        <a:rPr lang="en-US" baseline="0" dirty="0"/>
                        <a:t> posters</a:t>
                      </a:r>
                      <a:r>
                        <a:rPr lang="en-US" dirty="0"/>
                        <a:t> have been prepared</a:t>
                      </a:r>
                    </a:p>
                    <a:p>
                      <a:pPr marL="0" indent="0">
                        <a:buNone/>
                      </a:pPr>
                      <a:r>
                        <a:rPr lang="en-US" b="1" u="sng" baseline="0" dirty="0">
                          <a:solidFill>
                            <a:srgbClr val="7030A0"/>
                          </a:solidFill>
                        </a:rPr>
                        <a:t>RISK: deadline is 30.9.2017</a:t>
                      </a:r>
                      <a:endParaRPr lang="en-US" b="1" u="sng" dirty="0">
                        <a:solidFill>
                          <a:srgbClr val="7030A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Production of all posters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Distribution of all posters to Academia Industry Council members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5377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WP1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MATERIAL (Lead: P&amp;B)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708585"/>
              </p:ext>
            </p:extLst>
          </p:nvPr>
        </p:nvGraphicFramePr>
        <p:xfrm>
          <a:off x="100710" y="1585686"/>
          <a:ext cx="8814690" cy="46627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9115">
                  <a:extLst>
                    <a:ext uri="{9D8B030D-6E8A-4147-A177-3AD203B41FA5}">
                      <a16:colId xmlns:a16="http://schemas.microsoft.com/office/drawing/2014/main" val="999128818"/>
                    </a:ext>
                  </a:extLst>
                </a:gridCol>
                <a:gridCol w="1469115">
                  <a:extLst>
                    <a:ext uri="{9D8B030D-6E8A-4147-A177-3AD203B41FA5}">
                      <a16:colId xmlns:a16="http://schemas.microsoft.com/office/drawing/2014/main" val="1124790618"/>
                    </a:ext>
                  </a:extLst>
                </a:gridCol>
                <a:gridCol w="1469115">
                  <a:extLst>
                    <a:ext uri="{9D8B030D-6E8A-4147-A177-3AD203B41FA5}">
                      <a16:colId xmlns:a16="http://schemas.microsoft.com/office/drawing/2014/main" val="2811066435"/>
                    </a:ext>
                  </a:extLst>
                </a:gridCol>
                <a:gridCol w="1469115">
                  <a:extLst>
                    <a:ext uri="{9D8B030D-6E8A-4147-A177-3AD203B41FA5}">
                      <a16:colId xmlns:a16="http://schemas.microsoft.com/office/drawing/2014/main" val="2088818773"/>
                    </a:ext>
                  </a:extLst>
                </a:gridCol>
                <a:gridCol w="1469115">
                  <a:extLst>
                    <a:ext uri="{9D8B030D-6E8A-4147-A177-3AD203B41FA5}">
                      <a16:colId xmlns:a16="http://schemas.microsoft.com/office/drawing/2014/main" val="3612015985"/>
                    </a:ext>
                  </a:extLst>
                </a:gridCol>
                <a:gridCol w="1469115">
                  <a:extLst>
                    <a:ext uri="{9D8B030D-6E8A-4147-A177-3AD203B41FA5}">
                      <a16:colId xmlns:a16="http://schemas.microsoft.com/office/drawing/2014/main" val="3813613986"/>
                    </a:ext>
                  </a:extLst>
                </a:gridCol>
              </a:tblGrid>
              <a:tr h="284133">
                <a:tc rowSpan="6">
                  <a:txBody>
                    <a:bodyPr/>
                    <a:lstStyle/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Videos &amp; Posters 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Content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Res. Partner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Text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Images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5410321"/>
                  </a:ext>
                </a:extLst>
              </a:tr>
              <a:tr h="5439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Hand washing 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Split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JFDA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3530061"/>
                  </a:ext>
                </a:extLst>
              </a:tr>
              <a:tr h="5682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Cleaning and disinfection 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SPLIT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MonoJo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9095614"/>
                  </a:ext>
                </a:extLst>
              </a:tr>
              <a:tr h="2841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Pest control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BAU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BAU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1859977"/>
                  </a:ext>
                </a:extLst>
              </a:tr>
              <a:tr h="5682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4.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Temperature control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P&amp;B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JUST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1375598"/>
                  </a:ext>
                </a:extLst>
              </a:tr>
              <a:tr h="1041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5.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Control of reception of raw materials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JFDA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JU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991735"/>
                  </a:ext>
                </a:extLst>
              </a:tr>
              <a:tr h="520526">
                <a:tc rowSpan="3">
                  <a:txBody>
                    <a:bodyPr/>
                    <a:lstStyle/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Posters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6.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Food spoilage 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UniTe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Mut’ah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9859089"/>
                  </a:ext>
                </a:extLst>
              </a:tr>
              <a:tr h="2841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7.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Food Safety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P&amp;B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UJ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8423592"/>
                  </a:ext>
                </a:extLst>
              </a:tr>
              <a:tr h="5682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8.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Hazard analysis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AUA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MonoJo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200452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12749" y="4402919"/>
            <a:ext cx="866010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989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WP2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courses (Lead: UNITE)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351234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2.1 Definitions of the educational dossiers and contents for the 6 training 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sng" dirty="0">
                          <a:solidFill>
                            <a:srgbClr val="337C0E"/>
                          </a:solidFill>
                        </a:rPr>
                        <a:t>Status: Completed</a:t>
                      </a:r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Educational materials have been identified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A</a:t>
                      </a:r>
                      <a:r>
                        <a:rPr lang="en-US" baseline="0" dirty="0"/>
                        <a:t> leader has been assigned for each training material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The materials have been distributed among the partners according to their competencies</a:t>
                      </a:r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484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C30D907F0BA18541B0B4538FE18D9047" ma:contentTypeVersion="1" ma:contentTypeDescription="Upload an image." ma:contentTypeScope="" ma:versionID="0210837bf5aed3924f4352ea440aa9e7">
  <xsd:schema xmlns:xsd="http://www.w3.org/2001/XMLSchema" xmlns:xs="http://www.w3.org/2001/XMLSchema" xmlns:p="http://schemas.microsoft.com/office/2006/metadata/properties" xmlns:ns1="http://schemas.microsoft.com/sharepoint/v3" xmlns:ns2="DA5A8833-2990-4E97-B722-A9AD63A2696E" xmlns:ns3="http://schemas.microsoft.com/sharepoint/v3/fields" targetNamespace="http://schemas.microsoft.com/office/2006/metadata/properties" ma:root="true" ma:fieldsID="8fb3d36556e5a55ffc38bf9f08c6fa4a" ns1:_="" ns2:_="" ns3:_="">
    <xsd:import namespace="http://schemas.microsoft.com/sharepoint/v3"/>
    <xsd:import namespace="DA5A8833-2990-4E97-B722-A9AD63A2696E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5A8833-2990-4E97-B722-A9AD63A2696E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DA5A8833-2990-4E97-B722-A9AD63A2696E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91AA4B69-1D91-4288-A4A9-B524DF0D7782}"/>
</file>

<file path=customXml/itemProps2.xml><?xml version="1.0" encoding="utf-8"?>
<ds:datastoreItem xmlns:ds="http://schemas.openxmlformats.org/officeDocument/2006/customXml" ds:itemID="{2BF212FF-FE3B-45FD-9931-0DC212481820}"/>
</file>

<file path=customXml/itemProps3.xml><?xml version="1.0" encoding="utf-8"?>
<ds:datastoreItem xmlns:ds="http://schemas.openxmlformats.org/officeDocument/2006/customXml" ds:itemID="{490477F0-C0B9-4812-9CBC-3DF1B302C5BF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1181</TotalTime>
  <Words>1588</Words>
  <Application>Microsoft Office PowerPoint</Application>
  <PresentationFormat>On-screen Show (4:3)</PresentationFormat>
  <Paragraphs>345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Cambria</vt:lpstr>
      <vt:lpstr>Century Gothic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hr</dc:creator>
  <cp:keywords/>
  <dc:description/>
  <cp:lastModifiedBy>Ghena</cp:lastModifiedBy>
  <cp:revision>202</cp:revision>
  <dcterms:created xsi:type="dcterms:W3CDTF">2017-02-18T14:55:58Z</dcterms:created>
  <dcterms:modified xsi:type="dcterms:W3CDTF">2018-03-02T17:12:42Z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0x0101009148F5A04DDD49CBA7127AADA5FB792B00AADE34325A8B49CDA8BB4DB53328F21400C30D907F0BA18541B0B4538FE18D9047</vt:lpwstr>
  </property>
</Properties>
</file>