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0" r:id="rId3"/>
    <p:sldId id="310" r:id="rId4"/>
    <p:sldId id="311" r:id="rId5"/>
    <p:sldId id="312" r:id="rId6"/>
    <p:sldId id="313" r:id="rId7"/>
    <p:sldId id="314" r:id="rId8"/>
    <p:sldId id="333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30" r:id="rId23"/>
    <p:sldId id="328" r:id="rId24"/>
    <p:sldId id="331" r:id="rId25"/>
    <p:sldId id="332" r:id="rId26"/>
    <p:sldId id="263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C0E"/>
    <a:srgbClr val="266448"/>
    <a:srgbClr val="098150"/>
    <a:srgbClr val="258802"/>
    <a:srgbClr val="0DC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8" d="100"/>
          <a:sy n="68" d="100"/>
        </p:scale>
        <p:origin x="18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2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5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98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64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1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074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8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638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0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91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9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0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2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7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foodqa.just.edu.jo/Pages/newsletter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oodqa.just.edu.jo/Pages/default.aspx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95300" y="3460780"/>
            <a:ext cx="8191500" cy="2544813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err="1">
                <a:ln w="11430"/>
                <a:solidFill>
                  <a:srgbClr val="266448"/>
                </a:solidFill>
                <a:latin typeface="+mj-lt"/>
              </a:rPr>
              <a:t>Prof.</a:t>
            </a:r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 </a:t>
            </a:r>
            <a:r>
              <a:rPr lang="en-AU" sz="2800" b="1" dirty="0" err="1">
                <a:ln w="11430"/>
                <a:solidFill>
                  <a:srgbClr val="266448"/>
                </a:solidFill>
                <a:latin typeface="+mj-lt"/>
              </a:rPr>
              <a:t>Fahmi</a:t>
            </a:r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 Abu Al-Rub, Project Coordinator, JUST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Third Management Meeting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January 21-24, 2018</a:t>
            </a:r>
          </a:p>
          <a:p>
            <a:r>
              <a:rPr lang="en-AU" sz="2800" b="1" dirty="0">
                <a:ln w="11430"/>
                <a:solidFill>
                  <a:srgbClr val="266448"/>
                </a:solidFill>
                <a:latin typeface="+mj-lt"/>
              </a:rPr>
              <a:t>Porto-Portugal</a:t>
            </a:r>
          </a:p>
          <a:p>
            <a:endParaRPr lang="en-AU" b="1" dirty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b="1" dirty="0">
                <a:ln w="11430"/>
                <a:solidFill>
                  <a:srgbClr val="266448"/>
                </a:solidFill>
                <a:latin typeface="+mj-lt"/>
              </a:rPr>
              <a:t> </a:t>
            </a:r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7322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2.2 Developments of the 6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Completed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Educational materials have been prepared and approved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60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03777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2.3 Validation of the educational dossiers and contents for the 8 in-room training courses-pilot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Completed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the educational materials have been validated and approved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50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0282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2.4-2.7 Detailed definition of the model of e-learning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courses should be prepared and verified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Agree on the e-courses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82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94900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2.8 Installations of the e-library and e-learning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 1.   Food Safety Centers have been established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/>
                        <a:t> 2.   The centers have been equipped with PCs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courses should be prepared and verified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Installations of the e-library and e-learning facilities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65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22076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3.1 Preparation and organization of the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  Three seminars materials have been prepared; one by JFDA, and two by MONOJO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  The seminars have been organized in the second AIC meeting which was held in Nov., 2017.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49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37108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3.2 Realisation of the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  Three seminars materials have been prepared; one by JFDA, and two by MONOJO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  The seminars have been organized in the second AIC meeting which was held in Nov., 2017.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4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97887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3.3 Preparation and organization of the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08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WP3</a:t>
            </a:r>
            <a:r>
              <a:rPr lang="en-US" sz="2400" b="1" kern="0" dirty="0">
                <a:solidFill>
                  <a:prstClr val="black"/>
                </a:solidFill>
              </a:rPr>
              <a:t>: Training of academia and industry (MONOJO,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63673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3.4 Realisation of the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5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83236"/>
              </p:ext>
            </p:extLst>
          </p:nvPr>
        </p:nvGraphicFramePr>
        <p:xfrm>
          <a:off x="301950" y="2382052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4.1 Preparation of food safety and quality management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5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55680"/>
              </p:ext>
            </p:extLst>
          </p:nvPr>
        </p:nvGraphicFramePr>
        <p:xfrm>
          <a:off x="382192" y="2286000"/>
          <a:ext cx="8533206" cy="486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4.2 Implementation of food safety and quality management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materials should be prepared and verified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25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38446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Definition and validation of the books in e-form.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COMPLETED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Eight</a:t>
                      </a:r>
                      <a:r>
                        <a:rPr lang="en-US" baseline="0" dirty="0"/>
                        <a:t> e-books</a:t>
                      </a:r>
                      <a:r>
                        <a:rPr lang="en-US" dirty="0"/>
                        <a:t>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An</a:t>
                      </a:r>
                      <a:r>
                        <a:rPr lang="en-US" baseline="0" dirty="0"/>
                        <a:t> e-book leader has been assigned for each e-book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materials have been distributed among the partners according to their competencies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All of the e-books’ materials have been prepared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books have been validated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books have been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WP4</a:t>
            </a:r>
            <a:r>
              <a:rPr lang="en-US" sz="2400" b="1" kern="0" dirty="0">
                <a:solidFill>
                  <a:prstClr val="black"/>
                </a:solidFill>
              </a:rPr>
              <a:t>: Pilot of implementation of food safety and quality management systems (JFDA, JUST)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01-03-2017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2865"/>
              </p:ext>
            </p:extLst>
          </p:nvPr>
        </p:nvGraphicFramePr>
        <p:xfrm>
          <a:off x="294336" y="2336979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4.3 Conducting independent audits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No significant progress</a:t>
                      </a:r>
                      <a:r>
                        <a:rPr lang="en-US" baseline="0" dirty="0"/>
                        <a:t> has been noticed 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baseline="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</a:t>
                      </a:r>
                      <a:r>
                        <a:rPr lang="en-US" baseline="0" dirty="0"/>
                        <a:t>No material has been prepared!!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81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WP5: </a:t>
            </a:r>
            <a:r>
              <a:rPr lang="en-US" sz="2400" b="1" kern="0" dirty="0">
                <a:solidFill>
                  <a:prstClr val="black"/>
                </a:solidFill>
              </a:rPr>
              <a:t>DISSEMINATION &amp; EXPLOITATION (HTWK, Co-Lead: JUST, MONOJO, UJ)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66568"/>
              </p:ext>
            </p:extLst>
          </p:nvPr>
        </p:nvGraphicFramePr>
        <p:xfrm>
          <a:off x="382192" y="2286000"/>
          <a:ext cx="8533206" cy="486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Dissemination and Sustainability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7C0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en-US" dirty="0"/>
                        <a:t>HTWK prepared</a:t>
                      </a:r>
                      <a:r>
                        <a:rPr lang="en-US" baseline="0" dirty="0"/>
                        <a:t> the project dissemination plan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2. </a:t>
                      </a:r>
                      <a:r>
                        <a:rPr lang="en-US" baseline="0" dirty="0"/>
                        <a:t>UJ has prepared a draft of the sustainability plan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</a:t>
                      </a:r>
                      <a:r>
                        <a:rPr lang="en-US" dirty="0"/>
                        <a:t>: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1. UJ to finalize the sustainability plan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720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9" y="-281132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961" y="1007841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WP5: DISSEMINATION &amp; EXPLOITATION (HTWK, Co-Lead: JUST, MONOJO, UJ)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22571"/>
              </p:ext>
            </p:extLst>
          </p:nvPr>
        </p:nvGraphicFramePr>
        <p:xfrm>
          <a:off x="397201" y="2225610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5.1-5.4 </a:t>
                      </a:r>
                      <a:r>
                        <a:rPr lang="en-US" dirty="0" err="1"/>
                        <a:t>FoodQA</a:t>
                      </a:r>
                      <a:r>
                        <a:rPr lang="en-US" dirty="0"/>
                        <a:t> website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5.5 Project news 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>
                          <a:hlinkClick r:id="rId6"/>
                        </a:rPr>
                        <a:t>http://foodqa.just.edu.jo/Pages/default.aspx</a:t>
                      </a:r>
                      <a:endParaRPr lang="en-US" baseline="0" dirty="0"/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hlinkClick r:id="rId7"/>
                        </a:rPr>
                        <a:t>http://foodqa.just.edu.jo/Pages/newsletter.aspx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Second issue have been produced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Third issue to be produced in April 2018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2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7474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37" y="931179"/>
            <a:ext cx="8693689" cy="121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WP5: DISSEMINATION &amp; EXPLOITATION (HTWK, Co-Lead: JUST, MONOJO, UJ)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79652"/>
              </p:ext>
            </p:extLst>
          </p:nvPr>
        </p:nvGraphicFramePr>
        <p:xfrm>
          <a:off x="212657" y="2092652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5.6-5.8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definition of the academia-industry council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companies to be invited to join the Academia Industry Council (AIC) have been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Invitations have been prepared and sent to AIC have been prepared and sent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first meeting was organized in May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aseline="0" dirty="0"/>
                        <a:t>The second meeting was organized in November 2017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third meeting will be organized in April-May 2018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91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WP6: Quality (CRE.THI.DEV, MU)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32365"/>
              </p:ext>
            </p:extLst>
          </p:nvPr>
        </p:nvGraphicFramePr>
        <p:xfrm>
          <a:off x="366028" y="2209800"/>
          <a:ext cx="8396972" cy="504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099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098873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5629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266446"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Establish the Quality committee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6.2 Develop a monitoring, evaluation, and quality plan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6.3 Write progress reports that elaborate the progress of the project and address it to the project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Quality Committee was established during the kick-off meeting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1. CRE.THI.DEV has developed the quality and monitoring plan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2. The plan was approved by all partners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First progress reports on the started WPs have been prepared by each WP leader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These</a:t>
                      </a:r>
                      <a:r>
                        <a:rPr lang="en-US" baseline="0" dirty="0"/>
                        <a:t> reports were sent to the external monitor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Second progress reports have been prepared and sent to the external monitor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/>
                        <a:t>1.   Third progress reports to be prepared and sent before April 2018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25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kern="0" dirty="0">
                <a:solidFill>
                  <a:prstClr val="black"/>
                </a:solidFill>
              </a:rPr>
              <a:t>WP6: Quality (CRE.THI.DEV, MU)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01532"/>
              </p:ext>
            </p:extLst>
          </p:nvPr>
        </p:nvGraphicFramePr>
        <p:xfrm>
          <a:off x="366028" y="2360770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6.4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Hire External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The selection of the external monitor was approved by the Quality WP leader</a:t>
                      </a:r>
                      <a:endParaRPr lang="en-US" dirty="0"/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45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850039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1.2 Definition and validation of structure of the videos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Five videos 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 “video” </a:t>
                      </a:r>
                      <a:r>
                        <a:rPr lang="en-US" baseline="0" dirty="0"/>
                        <a:t>leader has been assigned for each video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videos have been distributed among the partners according to their competencies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All videos’ materials have been finalized, validated, and approved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the videos: where? Some of the videos have been produced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Videos will be distributed for the Academia-Industry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46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93901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1.3 Definition and validation of posters.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Eight posters  have</a:t>
                      </a:r>
                      <a:r>
                        <a:rPr lang="en-US" baseline="0" dirty="0"/>
                        <a:t> been</a:t>
                      </a:r>
                      <a:r>
                        <a:rPr lang="en-US" dirty="0"/>
                        <a:t>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 “poster” </a:t>
                      </a:r>
                      <a:r>
                        <a:rPr lang="en-US" baseline="0" dirty="0"/>
                        <a:t>leader has been assigned for each poster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posters have been distributed among the partners according to their competencies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baseline="0" dirty="0"/>
                        <a:t>All posters’ materials have been finalized, validated, and approved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Some partners</a:t>
                      </a:r>
                      <a:r>
                        <a:rPr lang="en-US" baseline="0" dirty="0"/>
                        <a:t> have prepared the assigned posters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the posters: where?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Posters will be distributed for the Academia-Industry Council members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3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06974"/>
              </p:ext>
            </p:extLst>
          </p:nvPr>
        </p:nvGraphicFramePr>
        <p:xfrm>
          <a:off x="382192" y="1953291"/>
          <a:ext cx="8533206" cy="4980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77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1.4 Production of e-book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 e-books have been prepared and produced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31.3.2018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books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Translation of all books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books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0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21411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1.5 Production of videos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</a:t>
                      </a: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</a:t>
                      </a:r>
                      <a:r>
                        <a:rPr lang="en-US" baseline="0" dirty="0"/>
                        <a:t> videos have been produced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Some of the videos have been produced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30.9.2017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videos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5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31.4.2018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36765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1.6 Development and production of the Posters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Most of the 8</a:t>
                      </a:r>
                      <a:r>
                        <a:rPr lang="en-US" baseline="0" dirty="0"/>
                        <a:t> posters</a:t>
                      </a:r>
                      <a:r>
                        <a:rPr lang="en-US" dirty="0"/>
                        <a:t> have been prepared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1" u="sng" baseline="0" dirty="0">
                          <a:solidFill>
                            <a:srgbClr val="7030A0"/>
                          </a:solidFill>
                        </a:rPr>
                        <a:t>RISK: deadline is 30.9.2017</a:t>
                      </a:r>
                      <a:endParaRPr lang="en-US" b="1" u="sng" dirty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Next: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Production of all posters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/>
                        <a:t>Distribution of all posters to Academia Industry Council members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37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WP1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MATERIAL (Lead: P&amp;B)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08585"/>
              </p:ext>
            </p:extLst>
          </p:nvPr>
        </p:nvGraphicFramePr>
        <p:xfrm>
          <a:off x="100710" y="1585686"/>
          <a:ext cx="8814690" cy="4662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115">
                  <a:extLst>
                    <a:ext uri="{9D8B030D-6E8A-4147-A177-3AD203B41FA5}">
                      <a16:colId xmlns:a16="http://schemas.microsoft.com/office/drawing/2014/main" val="999128818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1124790618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2811066435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2088818773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3612015985"/>
                    </a:ext>
                  </a:extLst>
                </a:gridCol>
                <a:gridCol w="1469115">
                  <a:extLst>
                    <a:ext uri="{9D8B030D-6E8A-4147-A177-3AD203B41FA5}">
                      <a16:colId xmlns:a16="http://schemas.microsoft.com/office/drawing/2014/main" val="3813613986"/>
                    </a:ext>
                  </a:extLst>
                </a:gridCol>
              </a:tblGrid>
              <a:tr h="284133">
                <a:tc rowSpan="6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Videos &amp; Posters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Content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Res. Partner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Text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Images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410321"/>
                  </a:ext>
                </a:extLst>
              </a:tr>
              <a:tr h="543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Hand washing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Split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JFDA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530061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Cleaning and disinfection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SPLIT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MonoJo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095614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Pest control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BAU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BAU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859977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Temperature control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P&amp;B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JUST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375598"/>
                  </a:ext>
                </a:extLst>
              </a:tr>
              <a:tr h="1041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Control of reception of raw materials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JFDA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91735"/>
                  </a:ext>
                </a:extLst>
              </a:tr>
              <a:tr h="520526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Posters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Food spoilage 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Mut’ah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859089"/>
                  </a:ext>
                </a:extLst>
              </a:tr>
              <a:tr h="284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Food Safety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P&amp;B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UJ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423592"/>
                  </a:ext>
                </a:extLst>
              </a:tr>
              <a:tr h="568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Hazard analysis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DONE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MonoJo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00452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12749" y="4402919"/>
            <a:ext cx="8660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8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/>
          </a:bodyPr>
          <a:lstStyle/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709" y="1143001"/>
            <a:ext cx="869368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WP2</a:t>
            </a:r>
            <a:r>
              <a:rPr lang="en-US" sz="2400" b="1" kern="0" dirty="0">
                <a:solidFill>
                  <a:prstClr val="black"/>
                </a:solidFill>
              </a:rPr>
              <a:t>: Development of training courses (Lead: UNITE)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Duration</a:t>
            </a:r>
            <a:r>
              <a:rPr lang="en-US" sz="2400" b="1" kern="0" dirty="0">
                <a:solidFill>
                  <a:srgbClr val="FF0000"/>
                </a:solidFill>
              </a:rPr>
              <a:t>: 01-01-2017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 30.9.2019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51234"/>
              </p:ext>
            </p:extLst>
          </p:nvPr>
        </p:nvGraphicFramePr>
        <p:xfrm>
          <a:off x="382192" y="1953291"/>
          <a:ext cx="8533206" cy="498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608">
                  <a:extLst>
                    <a:ext uri="{9D8B030D-6E8A-4147-A177-3AD203B41FA5}">
                      <a16:colId xmlns:a16="http://schemas.microsoft.com/office/drawing/2014/main" val="1054530516"/>
                    </a:ext>
                  </a:extLst>
                </a:gridCol>
                <a:gridCol w="5181598">
                  <a:extLst>
                    <a:ext uri="{9D8B030D-6E8A-4147-A177-3AD203B41FA5}">
                      <a16:colId xmlns:a16="http://schemas.microsoft.com/office/drawing/2014/main" val="1641657554"/>
                    </a:ext>
                  </a:extLst>
                </a:gridCol>
              </a:tblGrid>
              <a:tr h="48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6038"/>
                  </a:ext>
                </a:extLst>
              </a:tr>
              <a:tr h="4503675">
                <a:tc>
                  <a:txBody>
                    <a:bodyPr/>
                    <a:lstStyle/>
                    <a:p>
                      <a:r>
                        <a:rPr lang="en-US" dirty="0"/>
                        <a:t>2.1 Definitions of the educational dossiers and contents for the 6 training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337C0E"/>
                          </a:solidFill>
                        </a:rPr>
                        <a:t>Status: Completed</a:t>
                      </a:r>
                      <a:endParaRPr lang="en-US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Educational materials have been identified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A</a:t>
                      </a:r>
                      <a:r>
                        <a:rPr lang="en-US" baseline="0" dirty="0"/>
                        <a:t> leader has been assigned for each training material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The materials have been distributed among the partners according to their competencies</a:t>
                      </a:r>
                    </a:p>
                    <a:p>
                      <a:pPr marL="0" indent="0">
                        <a:buNone/>
                      </a:pPr>
                      <a:endParaRPr lang="en-US" b="0" u="none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72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8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AA4B69-1D91-4288-A4A9-B524DF0D7782}"/>
</file>

<file path=customXml/itemProps2.xml><?xml version="1.0" encoding="utf-8"?>
<ds:datastoreItem xmlns:ds="http://schemas.openxmlformats.org/officeDocument/2006/customXml" ds:itemID="{2BF212FF-FE3B-45FD-9931-0DC212481820}"/>
</file>

<file path=customXml/itemProps3.xml><?xml version="1.0" encoding="utf-8"?>
<ds:datastoreItem xmlns:ds="http://schemas.openxmlformats.org/officeDocument/2006/customXml" ds:itemID="{490477F0-C0B9-4812-9CBC-3DF1B302C5BF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1181</TotalTime>
  <Words>1588</Words>
  <Application>Microsoft Office PowerPoint</Application>
  <PresentationFormat>On-screen Show (4:3)</PresentationFormat>
  <Paragraphs>345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Ghena</cp:lastModifiedBy>
  <cp:revision>202</cp:revision>
  <dcterms:created xsi:type="dcterms:W3CDTF">2017-02-18T14:55:58Z</dcterms:created>
  <dcterms:modified xsi:type="dcterms:W3CDTF">2018-03-02T17:12:42Z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